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9"/>
  </p:notesMasterIdLst>
  <p:handoutMasterIdLst>
    <p:handoutMasterId r:id="rId10"/>
  </p:handoutMasterIdLst>
  <p:sldIdLst>
    <p:sldId id="298" r:id="rId3"/>
    <p:sldId id="284" r:id="rId4"/>
    <p:sldId id="296" r:id="rId5"/>
    <p:sldId id="282" r:id="rId6"/>
    <p:sldId id="297" r:id="rId7"/>
    <p:sldId id="276" r:id="rId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0" autoAdjust="0"/>
    <p:restoredTop sz="85087" autoAdjust="0"/>
  </p:normalViewPr>
  <p:slideViewPr>
    <p:cSldViewPr snapToGrid="0" snapToObjects="1">
      <p:cViewPr varScale="1">
        <p:scale>
          <a:sx n="110" d="100"/>
          <a:sy n="110" d="100"/>
        </p:scale>
        <p:origin x="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2020/9/13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vim.org/" TargetMode="External"/><Relationship Id="rId3" Type="http://schemas.openxmlformats.org/officeDocument/2006/relationships/hyperlink" Target="https://colab.research.google.com/notebooks/" TargetMode="External"/><Relationship Id="rId7" Type="http://schemas.openxmlformats.org/officeDocument/2006/relationships/hyperlink" Target="https://atom.io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ublimetext.com/" TargetMode="External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www.anaconda.com/products/individual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哈囉各位邦友們大家好，我是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程式中的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。目前是台灣人工智慧學校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工程師，擅長網頁前後端整合以及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演算法的開發。其實這次是我第二次參加鐵人賽，第一次還記得是在兩年前。當時的系列主題是從無到有，打造一個漂亮乾淨俐落的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 API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，講解的是一些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觀念以及一個簡單社群的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建置。這系列主題也受到許多人的支持與關注，即使兩年過去了文章還是陸續有人訂閱支持。也有很多人許願要我繼續撰寫系列文章，我看到你們的需求了！因此我打算做個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系列講解這幾年熱門的人工智慧。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此系列會以影片教學方式呈現，未來也會陸續將此系列的內容整理成電子書貢獻給大家，希望這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天的教學中能夠讓大家有滿滿的收穫！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372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本系列教學將介紹常見的機器學習演算法，最後再將所學套用在實際案例。例如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模型的前後串接，以及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伺服器部署技巧。此外每一個演算法中附帶程式教學，大家可以透過手把手實作，不僅能夠了解演算法概念，同時也能了解程式實作技巧。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062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本系列要在短短30天內講完所有AI領域相關應用是不太可能的事情，因此我的規劃是從認識人工智慧開始切入主題。先讓大家知道何謂人工智慧以及相關應用有哪些。</a:t>
            </a:r>
          </a:p>
          <a:p>
            <a:r>
              <a:rPr lang="en-TW" dirty="0"/>
              <a:t>接著帶各位了解作為資料科學家的第一步，就是</a:t>
            </a:r>
            <a:r>
              <a:rPr lang="zh-TW" altLang="en-US" dirty="0"/>
              <a:t>資料分析與視覺化，再來</a:t>
            </a:r>
            <a:r>
              <a:rPr lang="en-TW" dirty="0"/>
              <a:t>會有一系列經典的機器學習演算法介紹。</a:t>
            </a:r>
          </a:p>
          <a:p>
            <a:r>
              <a:rPr lang="en-TW" dirty="0"/>
              <a:t>最後也是大家可能會有興趣的整合部分，會實際的帶大家手把手部署我們的AI模型以及前後端串接的概念。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60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本系列教學將採用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https://colab.research.google.com/notebooks/"/>
              </a:rPr>
              <a:t>Google Colab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雲端服務進行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語言的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模型訓練，或是可以使用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ttps://www.anaconda.com/products/individual"/>
              </a:rPr>
              <a:t>Anaconda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在本機端執行。網頁前端將使用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https://code.visualstudio.com/"/>
              </a:rPr>
              <a:t>Visual Studio Code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當然你也可以用你熟悉的開發環境例如 ：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https://www.sublimetext.com/"/>
              </a:rPr>
              <a:t>Sublime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、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https://atom.io/"/>
              </a:rPr>
              <a:t>Atom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http://www.vim.org/"/>
              </a:rPr>
              <a:t>Vim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176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在系列課程開始前先了解一下程式環境，為了方便我會將程式上傳到</a:t>
            </a:r>
            <a:r>
              <a:rPr lang="en-US" altLang="zh-TW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zh-TW" alt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雲端硬碟中。</a:t>
            </a:r>
            <a:endParaRPr lang="en-US" altLang="zh-TW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是一個免費的</a:t>
            </a:r>
            <a:r>
              <a:rPr lang="en-US" altLang="zh-TW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Jupyter</a:t>
            </a:r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Notebook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環境，它在雲中運行，並將程式碼儲在</a:t>
            </a:r>
            <a:r>
              <a:rPr lang="en-US" altLang="zh-TW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雲端硬碟上。</a:t>
            </a:r>
            <a:endParaRPr lang="en-US" altLang="zh-TW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各位可以直接利用 </a:t>
            </a:r>
            <a:r>
              <a:rPr lang="en-US" sz="1200" kern="0" dirty="0" err="1">
                <a:solidFill>
                  <a:srgbClr val="595959"/>
                </a:solidFill>
                <a:cs typeface="Arial"/>
              </a:rPr>
              <a:t>Colab</a:t>
            </a:r>
            <a:r>
              <a:rPr lang="zh-TW" altLang="en-US" sz="1200" kern="0" dirty="0">
                <a:solidFill>
                  <a:srgbClr val="595959"/>
                </a:solidFill>
                <a:cs typeface="Arial"/>
              </a:rPr>
              <a:t> 開啟程式</a:t>
            </a:r>
            <a:r>
              <a:rPr lang="zh-TW" altLang="en-US" sz="1200" b="0" kern="0" dirty="0">
                <a:solidFill>
                  <a:srgbClr val="59595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。在使用 </a:t>
            </a:r>
            <a:r>
              <a:rPr lang="en-US" sz="1200" kern="0" dirty="0" err="1">
                <a:solidFill>
                  <a:srgbClr val="595959"/>
                </a:solidFill>
                <a:cs typeface="Arial"/>
              </a:rPr>
              <a:t>Colab</a:t>
            </a:r>
            <a:r>
              <a:rPr lang="zh-TW" altLang="en-US" sz="1200" kern="0" dirty="0">
                <a:solidFill>
                  <a:srgbClr val="595959"/>
                </a:solidFill>
                <a:cs typeface="Arial"/>
              </a:rPr>
              <a:t> 前</a:t>
            </a:r>
            <a:r>
              <a:rPr lang="zh-TW" alt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每個人都必須要有自己的</a:t>
            </a:r>
            <a:r>
              <a:rPr lang="en-US" altLang="zh-TW" sz="12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en-US" altLang="zh-TW" sz="12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o</a:t>
            </a:r>
            <a:r>
              <a:rPr lang="en-US" altLang="zh-TW" sz="1200" b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o</a:t>
            </a:r>
            <a:r>
              <a:rPr lang="en-US" altLang="zh-TW" sz="1200" b="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en-US" altLang="zh-TW" sz="1200" b="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r>
              <a:rPr lang="en-US" altLang="zh-TW" sz="12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zh-TW" alt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帳號，才能執行自己的 </a:t>
            </a:r>
            <a:r>
              <a:rPr lang="en-US" altLang="zh-TW" sz="1200" b="0" dirty="0" err="1">
                <a:solidFill>
                  <a:srgbClr val="FDB8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colab</a:t>
            </a:r>
            <a:r>
              <a:rPr lang="zh-TW" altLang="en-US" sz="1200" b="0" dirty="0">
                <a:solidFill>
                  <a:srgbClr val="FDB8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程式。</a:t>
            </a:r>
            <a:endParaRPr lang="en-US" altLang="zh-TW" sz="12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406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notebook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gif"/><Relationship Id="rId4" Type="http://schemas.openxmlformats.org/officeDocument/2006/relationships/hyperlink" Target="https://code.visualstudio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996119" y="1123404"/>
            <a:ext cx="6157609" cy="1685077"/>
          </a:xfrm>
        </p:spPr>
        <p:txBody>
          <a:bodyPr/>
          <a:lstStyle/>
          <a:p>
            <a:r>
              <a:rPr lang="en-US" altLang="zh-CN" sz="11500" dirty="0"/>
              <a:t>Day 1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28900" y="3292990"/>
            <a:ext cx="6934200" cy="757130"/>
          </a:xfrm>
        </p:spPr>
        <p:txBody>
          <a:bodyPr/>
          <a:lstStyle/>
          <a:p>
            <a:r>
              <a:rPr lang="zh-CN" altLang="en-US" dirty="0"/>
              <a:t>目標與介紹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55002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532A7-5C50-AE45-9A64-45A79AEDC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此系列教學適合誰</a:t>
            </a:r>
            <a:r>
              <a:rPr lang="en-US" altLang="zh-TW" dirty="0"/>
              <a:t>?</a:t>
            </a:r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9BB1AD-68D0-5348-B72D-8D83D9430D2E}"/>
              </a:ext>
            </a:extLst>
          </p:cNvPr>
          <p:cNvSpPr/>
          <p:nvPr/>
        </p:nvSpPr>
        <p:spPr>
          <a:xfrm>
            <a:off x="992875" y="1277827"/>
            <a:ext cx="6096000" cy="17049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了解 </a:t>
            </a:r>
            <a:r>
              <a:rPr lang="en-US" kern="0" dirty="0">
                <a:solidFill>
                  <a:srgbClr val="595959"/>
                </a:solidFill>
                <a:cs typeface="Arial"/>
              </a:rPr>
              <a:t>Python 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程式語言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想動手實作</a:t>
            </a:r>
            <a:r>
              <a:rPr lang="en-US" kern="0" dirty="0">
                <a:solidFill>
                  <a:srgbClr val="595959"/>
                </a:solidFill>
                <a:cs typeface="Arial"/>
              </a:rPr>
              <a:t>AI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預測模型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對資料分析與預測有興趣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想了解</a:t>
            </a:r>
            <a:r>
              <a:rPr lang="en-US" kern="0" dirty="0">
                <a:solidFill>
                  <a:srgbClr val="595959"/>
                </a:solidFill>
                <a:cs typeface="Arial"/>
              </a:rPr>
              <a:t>AI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模型如何成後端整合與部署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64E3C3-2C36-1743-A90E-11697CDC2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3574046"/>
            <a:ext cx="3009980" cy="101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ikit-Learn 當中使用train_test_split 切割資料- Clay-Technology World">
            <a:extLst>
              <a:ext uri="{FF2B5EF4-FFF2-40B4-BE49-F238E27FC236}">
                <a16:creationId xmlns:a16="http://schemas.microsoft.com/office/drawing/2014/main" id="{75D08A06-213B-C742-82A7-060B4A778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913" y="3567696"/>
            <a:ext cx="2489720" cy="88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科学网—[转载]Ultimate Guide to TensorFlow 2.0 in Python - 陆宇振的博文">
            <a:extLst>
              <a:ext uri="{FF2B5EF4-FFF2-40B4-BE49-F238E27FC236}">
                <a16:creationId xmlns:a16="http://schemas.microsoft.com/office/drawing/2014/main" id="{CAECE365-3FE6-EA49-A051-FF472B2CA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826" y="3574046"/>
            <a:ext cx="1657584" cy="101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Cloud Platform | 利用GCP的VM來算圖(以FakeApp為例) | by 游俊彥| Jun-Yan,You |  Medium">
            <a:extLst>
              <a:ext uri="{FF2B5EF4-FFF2-40B4-BE49-F238E27FC236}">
                <a16:creationId xmlns:a16="http://schemas.microsoft.com/office/drawing/2014/main" id="{99A5D7A4-22B0-2C44-BF5B-414A73DEA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990" y="4831447"/>
            <a:ext cx="3381175" cy="112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tructuring a Large Production Flask Application | by Arash Soheili | Level  Up Coding">
            <a:extLst>
              <a:ext uri="{FF2B5EF4-FFF2-40B4-BE49-F238E27FC236}">
                <a16:creationId xmlns:a16="http://schemas.microsoft.com/office/drawing/2014/main" id="{30263949-4166-FC40-A7A7-42F9E3814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740" y="4831447"/>
            <a:ext cx="1903800" cy="106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240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5606A5-3A93-FC4F-8C07-44BC61BB74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系列文章內容規劃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9D15D2-566C-9B42-B8DD-930257F3AFC7}"/>
              </a:ext>
            </a:extLst>
          </p:cNvPr>
          <p:cNvSpPr/>
          <p:nvPr/>
        </p:nvSpPr>
        <p:spPr>
          <a:xfrm>
            <a:off x="992875" y="1000432"/>
            <a:ext cx="6096000" cy="25359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認識人工智慧</a:t>
            </a:r>
            <a:endParaRPr lang="en-US" altLang="zh-TW" kern="0" dirty="0">
              <a:solidFill>
                <a:srgbClr val="595959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資料分析與視覺化</a:t>
            </a:r>
            <a:endParaRPr lang="en-US" altLang="zh-TW" kern="0" dirty="0">
              <a:solidFill>
                <a:srgbClr val="595959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機器學習 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(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常見演算法介紹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深度學習 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(</a:t>
            </a:r>
            <a:r>
              <a:rPr lang="en-US" kern="0" dirty="0">
                <a:solidFill>
                  <a:srgbClr val="595959"/>
                </a:solidFill>
                <a:cs typeface="Arial"/>
              </a:rPr>
              <a:t>DNN、CNN)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模型後端</a:t>
            </a:r>
            <a:r>
              <a:rPr lang="en-US" kern="0" dirty="0">
                <a:solidFill>
                  <a:srgbClr val="595959"/>
                </a:solidFill>
                <a:cs typeface="Arial"/>
              </a:rPr>
              <a:t>API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架設與部署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前後端整合概念</a:t>
            </a:r>
          </a:p>
        </p:txBody>
      </p:sp>
    </p:spTree>
    <p:extLst>
      <p:ext uri="{BB962C8B-B14F-4D97-AF65-F5344CB8AC3E}">
        <p14:creationId xmlns:p14="http://schemas.microsoft.com/office/powerpoint/2010/main" val="1184915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532A7-5C50-AE45-9A64-45A79AEDC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開發環境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FACBE2-EF73-D547-9AED-25C9DAFC9029}"/>
              </a:ext>
            </a:extLst>
          </p:cNvPr>
          <p:cNvSpPr/>
          <p:nvPr/>
        </p:nvSpPr>
        <p:spPr>
          <a:xfrm>
            <a:off x="992875" y="1358057"/>
            <a:ext cx="8000654" cy="87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本系列教學將採用 </a:t>
            </a:r>
            <a:r>
              <a:rPr lang="en-US" kern="0" dirty="0">
                <a:solidFill>
                  <a:srgbClr val="595959"/>
                </a:solidFill>
                <a:cs typeface="Arial"/>
                <a:hlinkClick r:id="rId3" tooltip="https://colab.research.google.com/notebook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Colab</a:t>
            </a:r>
            <a:r>
              <a:rPr lang="en-US" kern="0" dirty="0">
                <a:solidFill>
                  <a:srgbClr val="595959"/>
                </a:solidFill>
                <a:cs typeface="Arial"/>
              </a:rPr>
              <a:t> 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雲端服務進行 </a:t>
            </a:r>
            <a:r>
              <a:rPr lang="en-US" kern="0" dirty="0">
                <a:solidFill>
                  <a:srgbClr val="595959"/>
                </a:solidFill>
                <a:cs typeface="Arial"/>
              </a:rPr>
              <a:t>Python 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語言的模型訓練</a:t>
            </a:r>
            <a:endParaRPr lang="en-US" altLang="zh-TW" kern="0" dirty="0">
              <a:solidFill>
                <a:srgbClr val="595959"/>
              </a:solidFill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網頁前端將使用 </a:t>
            </a:r>
            <a:r>
              <a:rPr lang="zh-TW" altLang="en-US" dirty="0"/>
              <a:t> </a:t>
            </a:r>
            <a:r>
              <a:rPr lang="en-US" kern="0" dirty="0">
                <a:solidFill>
                  <a:srgbClr val="595959"/>
                </a:solidFill>
                <a:cs typeface="Arial"/>
                <a:hlinkClick r:id="rId4" tooltip="https://code.visualstudio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r>
              <a:rPr lang="en-US" kern="0" dirty="0">
                <a:solidFill>
                  <a:srgbClr val="595959"/>
                </a:solidFill>
                <a:cs typeface="Arial"/>
              </a:rPr>
              <a:t> </a:t>
            </a:r>
            <a:endParaRPr lang="en-TW" kern="0" dirty="0">
              <a:solidFill>
                <a:srgbClr val="595959"/>
              </a:solidFill>
              <a:cs typeface="Arial"/>
            </a:endParaRPr>
          </a:p>
        </p:txBody>
      </p:sp>
      <p:pic>
        <p:nvPicPr>
          <p:cNvPr id="2050" name="Picture 2" descr="BPS] Battle Programmer Shiraize">
            <a:extLst>
              <a:ext uri="{FF2B5EF4-FFF2-40B4-BE49-F238E27FC236}">
                <a16:creationId xmlns:a16="http://schemas.microsoft.com/office/drawing/2014/main" id="{080B2327-6642-3547-841F-12E531E83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484" y="3485769"/>
            <a:ext cx="3162300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76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7DCB15-4E8E-134C-8A41-8A7F716674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在開始前需要了解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614D7C-DBFC-2348-B7CC-A70635AC90E2}"/>
              </a:ext>
            </a:extLst>
          </p:cNvPr>
          <p:cNvSpPr/>
          <p:nvPr/>
        </p:nvSpPr>
        <p:spPr>
          <a:xfrm>
            <a:off x="928933" y="4613213"/>
            <a:ext cx="7884566" cy="71438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D9CCCB-9C20-5349-9553-D1BF34E4BFA8}"/>
              </a:ext>
            </a:extLst>
          </p:cNvPr>
          <p:cNvSpPr/>
          <p:nvPr/>
        </p:nvSpPr>
        <p:spPr>
          <a:xfrm>
            <a:off x="1691830" y="4802963"/>
            <a:ext cx="7018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TW" altLang="en-US" dirty="0"/>
              <a:t>每個人都必須要有自己的 </a:t>
            </a:r>
            <a:r>
              <a:rPr lang="en-US" dirty="0"/>
              <a:t>Google</a:t>
            </a:r>
            <a:r>
              <a:rPr lang="zh-TW" altLang="en-US" dirty="0"/>
              <a:t> 帳號，才能執行自己的 </a:t>
            </a:r>
            <a:r>
              <a:rPr lang="en-US" dirty="0" err="1"/>
              <a:t>colab</a:t>
            </a:r>
            <a:r>
              <a:rPr lang="zh-TW" altLang="en-US" dirty="0"/>
              <a:t> 程式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047F462-B055-FC48-8F48-9EC17F5DF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742" y="4716852"/>
            <a:ext cx="495300" cy="495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E625F1-E66B-D743-B7A9-EB65558B7B9A}"/>
              </a:ext>
            </a:extLst>
          </p:cNvPr>
          <p:cNvSpPr/>
          <p:nvPr/>
        </p:nvSpPr>
        <p:spPr>
          <a:xfrm>
            <a:off x="928933" y="5540002"/>
            <a:ext cx="400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https://colab.research.google.com/</a:t>
            </a:r>
            <a:endParaRPr lang="en-TW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B1E819-BA8E-144C-992A-42DE79C90BDB}"/>
              </a:ext>
            </a:extLst>
          </p:cNvPr>
          <p:cNvSpPr/>
          <p:nvPr/>
        </p:nvSpPr>
        <p:spPr>
          <a:xfrm>
            <a:off x="928934" y="1247445"/>
            <a:ext cx="83308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kern="0" dirty="0" err="1">
                <a:solidFill>
                  <a:srgbClr val="595959"/>
                </a:solidFill>
                <a:cs typeface="Arial"/>
              </a:rPr>
              <a:t>Colaboratory</a:t>
            </a:r>
            <a:r>
              <a:rPr lang="en-US" sz="2000" kern="0" dirty="0">
                <a:solidFill>
                  <a:srgbClr val="595959"/>
                </a:solidFill>
                <a:cs typeface="Arial"/>
              </a:rPr>
              <a:t> (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簡稱為「</a:t>
            </a:r>
            <a:r>
              <a:rPr lang="en-US" sz="2000" kern="0" dirty="0" err="1">
                <a:solidFill>
                  <a:srgbClr val="595959"/>
                </a:solidFill>
                <a:cs typeface="Arial"/>
              </a:rPr>
              <a:t>Colab</a:t>
            </a:r>
            <a:r>
              <a:rPr lang="en-US" sz="2000" kern="0" dirty="0">
                <a:solidFill>
                  <a:srgbClr val="595959"/>
                </a:solidFill>
                <a:cs typeface="Arial"/>
              </a:rPr>
              <a:t>」)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可讓你在瀏覽器上撰寫及執行 </a:t>
            </a:r>
            <a:r>
              <a:rPr lang="en-US" sz="2000" kern="0" dirty="0">
                <a:solidFill>
                  <a:srgbClr val="595959"/>
                </a:solidFill>
                <a:cs typeface="Arial"/>
              </a:rPr>
              <a:t>Python，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且具備下列優點：</a:t>
            </a:r>
            <a:endParaRPr lang="en-US" altLang="zh-TW" sz="2000" kern="0" dirty="0">
              <a:solidFill>
                <a:srgbClr val="595959"/>
              </a:solidFill>
              <a:cs typeface="Arial"/>
            </a:endParaRPr>
          </a:p>
          <a:p>
            <a:endParaRPr lang="zh-TW" altLang="en-US" sz="2000" kern="0" dirty="0">
              <a:solidFill>
                <a:srgbClr val="595959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不必進行任何設定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免費使用 </a:t>
            </a:r>
            <a:r>
              <a:rPr lang="en-US" sz="2000" kern="0" dirty="0">
                <a:solidFill>
                  <a:srgbClr val="595959"/>
                </a:solidFill>
                <a:cs typeface="Arial"/>
              </a:rPr>
              <a:t>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輕鬆共用</a:t>
            </a:r>
          </a:p>
        </p:txBody>
      </p:sp>
    </p:spTree>
    <p:extLst>
      <p:ext uri="{BB962C8B-B14F-4D97-AF65-F5344CB8AC3E}">
        <p14:creationId xmlns:p14="http://schemas.microsoft.com/office/powerpoint/2010/main" val="740667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62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615</TotalTime>
  <Words>622</Words>
  <Application>Microsoft Macintosh PowerPoint</Application>
  <PresentationFormat>Widescreen</PresentationFormat>
  <Paragraphs>47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等线</vt:lpstr>
      <vt:lpstr>微軟正黑體</vt:lpstr>
      <vt:lpstr>微软雅黑</vt:lpstr>
      <vt:lpstr>Segoe UI Light</vt:lpstr>
      <vt:lpstr>Arial</vt:lpstr>
      <vt:lpstr>Calibri</vt:lpstr>
      <vt:lpstr>Century Gothic</vt:lpstr>
      <vt:lpstr>Helvetica Neue</vt:lpstr>
      <vt:lpstr>Helvetica Neue Bold Condensed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125</cp:revision>
  <dcterms:created xsi:type="dcterms:W3CDTF">2015-08-18T02:51:41Z</dcterms:created>
  <dcterms:modified xsi:type="dcterms:W3CDTF">2020-09-13T06:34:13Z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